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9E8BE-20CF-8C32-2299-F928FCD49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B169A4-AF11-9E9D-7F1F-9EAC34190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D5A83F-1FD2-D450-DE29-7B55DAAB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DE6A21-5A35-8BBF-C36D-F36E9BF3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0DB1B-16D3-5E6C-3965-9E27609C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74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1FD5E-3CC2-AE04-0B2D-51B91D27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527F5D-8852-2D06-2189-906A5D3B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8DB5E-1A71-801A-D008-42C4E6BB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C5AC0-F454-46DE-707C-F93512AA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98B09C-3889-72AE-C115-3D9C8AEC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5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841516-A5EF-5202-504F-686D74FD7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C03DF1-C3AB-496F-0EE8-89435F275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8B297C-4B84-81E8-9BEF-8B50570E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1C3F39-271A-9752-F0DE-53A756AD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7BC2E6-75AF-EE07-A43A-0E8E896E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7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F95DC-98E6-D3D6-93A4-45256121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9DD29D-CD24-F4C6-170A-B78CE26E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F2AFC6-93DC-9504-1F12-450A815D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E71C9-EB44-8F59-4018-E4C54917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8078F0-552E-2CF1-2F57-2680A9FA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20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7987F-DB4C-4D03-3621-AD3D976F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CE2AE3-B21F-3804-6D31-0CE6CB3BB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9ABBD1-F227-8C50-A774-CF0B1A10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A7D83-4111-C832-1F8C-62B12B31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1F798A-8BE4-8739-64E5-BC5818C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08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B3A7B-DCA5-A248-04ED-50698E9C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31033-6B09-92B4-1C12-9B8117647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AFB0D1-6108-1BCA-9ED7-FF2A82349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C123BE-CDBB-9233-638B-655198ED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4BCBF4-F92E-3631-FC13-0A402432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25F972-A56A-FFE2-0DB3-C83DF162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0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F0141-8ED2-60CB-38C9-3497F2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11A1EF-FC23-C109-CA2E-ED04B1CA7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F70053-19E3-23EE-F7DD-A39AF8247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F5EE2F-15B4-AEAE-744E-5CD64855E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7D8E8-9C13-D705-7793-BA2783E81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FF77F37-4A69-E9E0-183E-B5241DB1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F2001-7B48-0928-BB00-0A6E19E0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31A45A-8601-70A7-270F-B05D65D7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93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E662A-5B45-88D8-B2E2-C263C1E0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ABE892-2736-2E0E-DF5A-9AB33CF5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E3318E-D055-63EB-CED9-4E057A0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F88BD9-62E8-5EBF-208F-E3217360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86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55D577-E414-276D-03A8-EECD7F39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56A12-E45B-D9D2-50BA-56BF1658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ABF100-9348-8953-1F20-5098FB9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00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A8EFC-54EA-11E4-45BD-617C0C69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16D3C0-6760-D8FB-5AA5-2C50E914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3774E3-E658-919F-53E0-0EECEF7E9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9E5639-C415-4552-D256-EE587CB7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5B3036-1D95-8BD8-127A-6BFB6EE6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BCCA36-D321-75DE-8319-0CD0119E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59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2E8B5-8BF2-B63A-5E46-8B84C703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DCDC1E-CD1C-3943-D81A-E223E37CD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428734-5522-32CB-3AC0-119DCD2A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603A6-A4B3-8564-CC30-5A4826A6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27D93-9ECD-BF7C-F47F-09E8A145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547296-F4DE-0C5E-1DED-31634669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88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CC77F-D25A-D193-F6AE-4E29A156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96F62-C7DA-9E00-B077-A11DC856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FA2791-18C0-A501-F562-85B93B15A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3644C-95E9-4A89-B9B9-20E20FAD6A74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852830-721F-9F57-EFC1-FA473CD7B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695F12-27AF-2931-472C-373AA00D3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37826-786A-491C-AE87-EA449E867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9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4458-057F-1D93-F779-6C19FE9F4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Кластеризация подшипников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567A82-F64C-C274-30E1-80BB84D5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15" y="3509964"/>
            <a:ext cx="4468152" cy="2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4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D60F2-CA28-940B-274D-9A0AC91A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HDBSCAN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19F081-D27C-BCD0-2E12-0EFD3CC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>
            <a:normAutofit/>
          </a:bodyPr>
          <a:lstStyle/>
          <a:p>
            <a:r>
              <a:rPr lang="ru-RU" sz="1800"/>
              <a:t>Фактически это улучшение </a:t>
            </a:r>
            <a:r>
              <a:rPr lang="en-US" sz="1800"/>
              <a:t>DBSCAN. </a:t>
            </a:r>
            <a:r>
              <a:rPr lang="ru-RU" sz="1800"/>
              <a:t>Не нужно выбирать </a:t>
            </a:r>
            <a:r>
              <a:rPr lang="en-US" sz="1800"/>
              <a:t>eps. </a:t>
            </a:r>
            <a:r>
              <a:rPr lang="ru-RU" sz="1800"/>
              <a:t>Иерархия кластеров прореживается автоматически.  Выбираются самые устойчивые кластеры (относительно потери точек).</a:t>
            </a:r>
          </a:p>
          <a:p>
            <a:r>
              <a:rPr lang="ru-RU" sz="1800"/>
              <a:t>Единственный параметр </a:t>
            </a:r>
            <a:r>
              <a:rPr lang="en-US" sz="1800"/>
              <a:t>min_cluster_size, </a:t>
            </a:r>
            <a:r>
              <a:rPr lang="ru-RU" sz="1800"/>
              <a:t>минимальный размер кластера.</a:t>
            </a:r>
          </a:p>
          <a:p>
            <a:r>
              <a:rPr lang="ru-RU" sz="1800"/>
              <a:t>Устойчивый алгоритм, результаты мало меняются при изменении параметра.</a:t>
            </a:r>
          </a:p>
          <a:p>
            <a:r>
              <a:rPr lang="ru-RU" sz="1800"/>
              <a:t>Довольно быстрый алгоритм.</a:t>
            </a:r>
            <a:endParaRPr lang="en-US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37E1B8-56C6-A305-67A9-001CC167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826" y="380967"/>
            <a:ext cx="4488827" cy="30480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112673-5ACA-DC7B-0CAF-34631D55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29" y="3570466"/>
            <a:ext cx="3144796" cy="30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1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3A960-DB95-1BC7-7D23-366A6781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Бизнес-составляющая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8791-6BDE-0F71-3CBA-9F5F0AA1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0439" cy="4351338"/>
          </a:xfrm>
        </p:spPr>
        <p:txBody>
          <a:bodyPr>
            <a:normAutofit/>
          </a:bodyPr>
          <a:lstStyle/>
          <a:p>
            <a:r>
              <a:rPr lang="ru-RU" sz="1800"/>
              <a:t>Необходимо определять пригодность подшипника по данным о вибрациях.</a:t>
            </a:r>
          </a:p>
          <a:p>
            <a:r>
              <a:rPr lang="ru-RU" sz="1800"/>
              <a:t>Необходимо классифицировать подшипники на хорошие и плохие, но в отсутствие разметки решается задача кластеризации.</a:t>
            </a:r>
          </a:p>
          <a:p>
            <a:r>
              <a:rPr lang="ru-RU" sz="1800"/>
              <a:t>Мы ожидаем, что будет 2-3 ярко выраженных кластера.</a:t>
            </a:r>
          </a:p>
          <a:p>
            <a:endParaRPr lang="ru-RU" sz="18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D33D71-2B1E-D6E5-BF6F-8E8F9959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96" y="1586896"/>
            <a:ext cx="3339767" cy="26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197CF-A253-C1B9-4E84-7C60698B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11640F-BD17-E920-9410-4DF8D814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6612" cy="4351338"/>
          </a:xfrm>
        </p:spPr>
        <p:txBody>
          <a:bodyPr>
            <a:normAutofit/>
          </a:bodyPr>
          <a:lstStyle/>
          <a:p>
            <a:r>
              <a:rPr lang="ru-RU" sz="1800"/>
              <a:t>Даны о данные о вибрациях о 38 различных подшипниках, различающихся техническими характеристиками.</a:t>
            </a:r>
          </a:p>
          <a:p>
            <a:r>
              <a:rPr lang="ru-RU" sz="1800"/>
              <a:t>Для каждого подшипника приводится большое количество данных о вибрациях (чем меньше, тем лучше).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57FBA-6911-0213-B49D-83FED7B9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13" y="1569422"/>
            <a:ext cx="5156462" cy="50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00AB4-083C-2F76-0185-56FDE10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ru-RU"/>
              <a:t>-средние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42577-B257-6A2A-1C62-234434B4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4351338"/>
          </a:xfrm>
        </p:spPr>
        <p:txBody>
          <a:bodyPr>
            <a:normAutofit/>
          </a:bodyPr>
          <a:lstStyle/>
          <a:p>
            <a:r>
              <a:rPr lang="ru-RU" sz="1800"/>
              <a:t>Разбиение на </a:t>
            </a:r>
            <a:r>
              <a:rPr lang="en-US" sz="1800"/>
              <a:t>K </a:t>
            </a:r>
            <a:r>
              <a:rPr lang="ru-RU" sz="1800"/>
              <a:t>множеств, каждый кластер в итоге задаётся своим центром.</a:t>
            </a:r>
            <a:endParaRPr lang="en-US" sz="1800"/>
          </a:p>
          <a:p>
            <a:r>
              <a:rPr lang="ru-RU" sz="1800"/>
              <a:t>Мы начинаем с центров, разбиваем, вычисляем центры масс каждого кластера, это новые центры, останавливаемся, когда кластеры перестают сильно меняться.</a:t>
            </a:r>
          </a:p>
          <a:p>
            <a:r>
              <a:rPr lang="ru-RU" sz="1800"/>
              <a:t>Есть способы определения числа </a:t>
            </a:r>
            <a:r>
              <a:rPr lang="en-US" sz="1800"/>
              <a:t>K</a:t>
            </a:r>
            <a:r>
              <a:rPr lang="ru-RU" sz="1800"/>
              <a:t> (правило локтя)</a:t>
            </a:r>
            <a:r>
              <a:rPr lang="en-US" sz="1800"/>
              <a:t>,</a:t>
            </a:r>
            <a:r>
              <a:rPr lang="ru-RU" sz="1800"/>
              <a:t> но это непросто сделать правильно.</a:t>
            </a:r>
          </a:p>
          <a:p>
            <a:r>
              <a:rPr lang="ru-RU" sz="1800"/>
              <a:t>Очень быстрый алгоритм, легко сделать имплементацию.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E4E90F-33A9-48E7-C04B-FA3D04DC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4" y="1027906"/>
            <a:ext cx="2935305" cy="20016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CD8E58-970D-7A7B-859C-429401F4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325" y="3429000"/>
            <a:ext cx="3156042" cy="30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EE934-7424-9985-9A24-19C9276D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Affinity propagation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85DADD-73EE-0C66-2452-4E09F66AD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3033" cy="4351338"/>
          </a:xfrm>
        </p:spPr>
        <p:txBody>
          <a:bodyPr>
            <a:normAutofit/>
          </a:bodyPr>
          <a:lstStyle/>
          <a:p>
            <a:r>
              <a:rPr lang="ru-RU" sz="1800"/>
              <a:t>Точки в каком-то смысле голосуют за свои кластеры, число которых неизвестно.</a:t>
            </a:r>
          </a:p>
          <a:p>
            <a:r>
              <a:rPr lang="ru-RU" sz="1800"/>
              <a:t>Медленный алгоритм.</a:t>
            </a:r>
          </a:p>
          <a:p>
            <a:r>
              <a:rPr lang="ru-RU" sz="1800"/>
              <a:t>Есть параметры (</a:t>
            </a:r>
            <a:r>
              <a:rPr lang="en-US" sz="1800"/>
              <a:t>preference, damping</a:t>
            </a:r>
            <a:r>
              <a:rPr lang="ru-RU" sz="1800"/>
              <a:t>)</a:t>
            </a:r>
            <a:r>
              <a:rPr lang="en-US" sz="1800"/>
              <a:t>, </a:t>
            </a:r>
            <a:r>
              <a:rPr lang="ru-RU" sz="1800"/>
              <a:t>значения которых трудно выбрать.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DDF424-A8B6-4141-BFE4-38148B9C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06" y="684981"/>
            <a:ext cx="4072234" cy="28312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8F40F9-7C89-C699-74C8-77A08C98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80" y="3637159"/>
            <a:ext cx="3312744" cy="30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0ADF2-3524-5F71-A9A5-1185999C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EBD360-A867-E391-1A4E-0568A579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1034" cy="4351338"/>
          </a:xfrm>
        </p:spPr>
        <p:txBody>
          <a:bodyPr>
            <a:normAutofit/>
          </a:bodyPr>
          <a:lstStyle/>
          <a:p>
            <a:r>
              <a:rPr lang="ru-RU" sz="1800"/>
              <a:t>Алгоритм пытается выбрать центры кластеров, исходя из вероятностного распределения, основанного на данных.</a:t>
            </a:r>
            <a:endParaRPr lang="en-US" sz="1800"/>
          </a:p>
          <a:p>
            <a:r>
              <a:rPr lang="ru-RU" sz="1800"/>
              <a:t>Нужно выбирать </a:t>
            </a:r>
            <a:r>
              <a:rPr lang="en-US" sz="1800"/>
              <a:t>kernel bandwith.</a:t>
            </a:r>
          </a:p>
          <a:p>
            <a:r>
              <a:rPr lang="ru-RU" sz="1800"/>
              <a:t>Результаты неустойчивы относительно </a:t>
            </a:r>
            <a:r>
              <a:rPr lang="en-US" sz="1800"/>
              <a:t>kernel bandwith.</a:t>
            </a:r>
          </a:p>
          <a:p>
            <a:r>
              <a:rPr lang="ru-RU" sz="1800"/>
              <a:t>Медленный алгоритм.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26B0F-B10D-C976-A437-D410BCF8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05" y="647274"/>
            <a:ext cx="3425935" cy="2342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D65BF-B8C2-164D-8DAC-794BF7E5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05" y="3272217"/>
            <a:ext cx="3567337" cy="32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59C08-0119-A15B-1922-59375E63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Спектральная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9CB9D-0EF0-970A-1BD6-21CA087A5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7929" cy="4351338"/>
          </a:xfrm>
        </p:spPr>
        <p:txBody>
          <a:bodyPr>
            <a:normAutofit/>
          </a:bodyPr>
          <a:lstStyle/>
          <a:p>
            <a:r>
              <a:rPr lang="ru-RU" sz="1800"/>
              <a:t>Строится вспомогательное пространство, куда вкладываются данные, там запускаются </a:t>
            </a:r>
            <a:r>
              <a:rPr lang="en-US" sz="1800"/>
              <a:t>K-</a:t>
            </a:r>
            <a:r>
              <a:rPr lang="ru-RU" sz="1800"/>
              <a:t>средние</a:t>
            </a:r>
          </a:p>
          <a:p>
            <a:r>
              <a:rPr lang="ru-RU" sz="1800"/>
              <a:t>Как и в </a:t>
            </a:r>
            <a:r>
              <a:rPr lang="en-US" sz="1800"/>
              <a:t>K</a:t>
            </a:r>
            <a:r>
              <a:rPr lang="ru-RU" sz="1800"/>
              <a:t>-средних нужно указывать количество кластеров.</a:t>
            </a:r>
          </a:p>
          <a:p>
            <a:r>
              <a:rPr lang="ru-RU" sz="1800"/>
              <a:t>Лучше чем </a:t>
            </a:r>
            <a:r>
              <a:rPr lang="en-US" sz="1800"/>
              <a:t>K</a:t>
            </a:r>
            <a:r>
              <a:rPr lang="ru-RU" sz="1800"/>
              <a:t>-средние работает для длинных вытянутых кластеров.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9B5D59-003B-7CB4-6928-2252D5BA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56" y="1311318"/>
            <a:ext cx="3911444" cy="2689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8F81AD-F4C2-0171-B737-717A6AA57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04" y="4175650"/>
            <a:ext cx="2855348" cy="25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4F529-007C-FBDD-461B-8929154A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Аггломеративная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915C7E-723E-D61F-1EE9-8027BAB93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6958" cy="4351338"/>
          </a:xfrm>
        </p:spPr>
        <p:txBody>
          <a:bodyPr>
            <a:normAutofit/>
          </a:bodyPr>
          <a:lstStyle/>
          <a:p>
            <a:r>
              <a:rPr lang="ru-RU" sz="1800"/>
              <a:t>Постепенно построение кластеров (сначала каждая точка кластер), потом кластеры склеиваются по некоторому критерию, пока не останется только один кластер. В итоге строится иерахия кластеров. Дальше в этой иерархии выбирается правильный уровень, что и даёт разбиение на кластеры. Часто этот уровень выбирается по заданному числу кластеров.</a:t>
            </a:r>
          </a:p>
          <a:p>
            <a:r>
              <a:rPr lang="ru-RU" sz="1800"/>
              <a:t>Основная проблема, как и у предыдущих алгоритмов в том, что каждая точка обязана попасть в какой-то кластер.</a:t>
            </a:r>
          </a:p>
          <a:p>
            <a:endParaRPr lang="ru-RU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5D2A7-2F7F-E4CD-0F1F-D21E1EF3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96" y="1471735"/>
            <a:ext cx="3693755" cy="252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CDA490-FE02-1889-4B69-7961614F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37" y="4058766"/>
            <a:ext cx="3208514" cy="26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E5702-34DF-D895-7732-F7D6F15F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DBSCAN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FD400-F619-FA70-A73A-CD172CB8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490334"/>
          </a:xfrm>
        </p:spPr>
        <p:txBody>
          <a:bodyPr>
            <a:normAutofit/>
          </a:bodyPr>
          <a:lstStyle/>
          <a:p>
            <a:r>
              <a:rPr lang="ru-RU" sz="1800"/>
              <a:t>Кластера --- это регионы плотности. Исходя из оценки плотности строится вспомогательное пространство, строится иерархия кластеров. Управляющий параметр </a:t>
            </a:r>
            <a:r>
              <a:rPr lang="en-US" sz="1800"/>
              <a:t>--- eps, </a:t>
            </a:r>
            <a:r>
              <a:rPr lang="ru-RU" sz="1800"/>
              <a:t>для выбора уровня в иерархии</a:t>
            </a:r>
            <a:r>
              <a:rPr lang="en-US" sz="1800"/>
              <a:t>.</a:t>
            </a:r>
            <a:r>
              <a:rPr lang="ru-RU" sz="1800"/>
              <a:t> Также важен </a:t>
            </a:r>
            <a:r>
              <a:rPr lang="en-US" sz="1800"/>
              <a:t>min_samples, </a:t>
            </a:r>
            <a:r>
              <a:rPr lang="ru-RU" sz="1800"/>
              <a:t>минимальный размер кластера.</a:t>
            </a:r>
          </a:p>
          <a:p>
            <a:r>
              <a:rPr lang="ru-RU" sz="1800"/>
              <a:t>Точка не обязана попасть в какой-то кластер. Не надо указывать каоличество кластеров.</a:t>
            </a:r>
          </a:p>
          <a:p>
            <a:r>
              <a:rPr lang="ru-RU" sz="1800"/>
              <a:t>Быстрый алгоритм.</a:t>
            </a:r>
          </a:p>
          <a:p>
            <a:r>
              <a:rPr lang="ru-RU" sz="1800"/>
              <a:t>Параметр </a:t>
            </a:r>
            <a:r>
              <a:rPr lang="en-US" sz="1800"/>
              <a:t>eps </a:t>
            </a:r>
            <a:r>
              <a:rPr lang="ru-RU" sz="1800"/>
              <a:t>можно выбрать из данных, параметр </a:t>
            </a:r>
            <a:r>
              <a:rPr lang="en-US" sz="1800"/>
              <a:t>min_samples </a:t>
            </a:r>
            <a:r>
              <a:rPr lang="ru-RU" sz="1800"/>
              <a:t>--- естественный.</a:t>
            </a:r>
          </a:p>
          <a:p>
            <a:r>
              <a:rPr lang="ru-RU" sz="1800"/>
              <a:t>Алгоритм чувствителен к выбору управляющих параметров.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7F2FF-A1FE-E915-E547-DB10ABC6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46" y="835811"/>
            <a:ext cx="3974254" cy="28312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F0067-884A-A281-D87F-84B52000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89" y="3698925"/>
            <a:ext cx="3053316" cy="29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434</Words>
  <Application>Microsoft Office PowerPoint</Application>
  <PresentationFormat>Широкоэкранный</PresentationFormat>
  <Paragraphs>40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Кластеризация подшипников</vt:lpstr>
      <vt:lpstr>Бизнес-составляющая задачи</vt:lpstr>
      <vt:lpstr>Данные</vt:lpstr>
      <vt:lpstr>K-средние</vt:lpstr>
      <vt:lpstr>Affinity propagation</vt:lpstr>
      <vt:lpstr>Mean shift</vt:lpstr>
      <vt:lpstr>Спектральная кластеризация</vt:lpstr>
      <vt:lpstr>Аггломеративная кластеризация</vt:lpstr>
      <vt:lpstr>DBSCAN</vt:lpstr>
      <vt:lpstr>HDBSCAN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osipovav28@gmail.com</dc:creator>
  <cp:lastModifiedBy>osipovav28@gmail.com</cp:lastModifiedBy>
  <cp:revision>2</cp:revision>
  <dcterms:created xsi:type="dcterms:W3CDTF">2024-10-14T15:45:50Z</dcterms:created>
  <dcterms:modified xsi:type="dcterms:W3CDTF">2024-10-14T16:22:06Z</dcterms:modified>
</cp:coreProperties>
</file>